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  <p:sldMasterId id="2147483648" r:id="rId2"/>
    <p:sldMasterId id="2147483661" r:id="rId3"/>
  </p:sldMasterIdLst>
  <p:notesMasterIdLst>
    <p:notesMasterId r:id="rId14"/>
  </p:notesMasterIdLst>
  <p:handoutMasterIdLst>
    <p:handoutMasterId r:id="rId15"/>
  </p:handoutMasterIdLst>
  <p:sldIdLst>
    <p:sldId id="256" r:id="rId4"/>
    <p:sldId id="302" r:id="rId5"/>
    <p:sldId id="314" r:id="rId6"/>
    <p:sldId id="304" r:id="rId7"/>
    <p:sldId id="305" r:id="rId8"/>
    <p:sldId id="307" r:id="rId9"/>
    <p:sldId id="311" r:id="rId10"/>
    <p:sldId id="313" r:id="rId11"/>
    <p:sldId id="312" r:id="rId12"/>
    <p:sldId id="310" r:id="rId13"/>
  </p:sldIdLst>
  <p:sldSz cx="9144000" cy="6858000" type="screen4x3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ystian Seibert" initials="KS" lastIdx="1" clrIdx="0">
    <p:extLst>
      <p:ext uri="{19B8F6BF-5375-455C-9EA6-DF929625EA0E}">
        <p15:presenceInfo xmlns:p15="http://schemas.microsoft.com/office/powerpoint/2012/main" userId="S-1-5-21-2432318650-2594138793-421060013-2954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86257" autoAdjust="0"/>
  </p:normalViewPr>
  <p:slideViewPr>
    <p:cSldViewPr snapToGrid="0">
      <p:cViewPr varScale="1">
        <p:scale>
          <a:sx n="56" d="100"/>
          <a:sy n="56" d="100"/>
        </p:scale>
        <p:origin x="15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28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47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1D768-E3B0-44E1-90C2-54E498AE82AF}" type="datetimeFigureOut">
              <a:rPr lang="en-AU" smtClean="0"/>
              <a:t>1/08/2019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852F5-A1BB-4423-ACDD-5BD46981B4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456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7EFC8-CA7A-47B7-B0EB-816A580517C9}" type="datetimeFigureOut">
              <a:rPr lang="en-AU" smtClean="0"/>
              <a:t>1/08/2019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7053E-8DFE-4886-BD41-97119B65FF0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2578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7053E-8DFE-4886-BD41-97119B65FF02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9558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sz="1200" baseline="0" dirty="0" smtClean="0"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7053E-8DFE-4886-BD41-97119B65FF02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0488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AU" sz="1200" baseline="0" dirty="0" smtClean="0"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7053E-8DFE-4886-BD41-97119B65FF02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7199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AMDC Fi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465A-8857-432B-B8F7-DAABA936F9E1}" type="slidenum">
              <a:rPr lang="en-AU" smtClean="0"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717" y="1229710"/>
            <a:ext cx="8616566" cy="2041635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0938" y="3293128"/>
            <a:ext cx="8622123" cy="1404996"/>
          </a:xfrm>
          <a:noFill/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277715" y="6176963"/>
            <a:ext cx="2057400" cy="5445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800" dirty="0"/>
              <a:t>CRICOS</a:t>
            </a:r>
            <a:r>
              <a:rPr lang="en-AU" sz="800" baseline="0" dirty="0"/>
              <a:t> 00111D</a:t>
            </a:r>
          </a:p>
          <a:p>
            <a:pPr algn="r"/>
            <a:r>
              <a:rPr lang="en-AU" sz="800" baseline="0" dirty="0"/>
              <a:t>TOID 3059</a:t>
            </a:r>
            <a:endParaRPr lang="en-AU" sz="800" dirty="0"/>
          </a:p>
        </p:txBody>
      </p:sp>
      <p:pic>
        <p:nvPicPr>
          <p:cNvPr id="8" name="Picture 7" descr="Swinburne Logo 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115" y="0"/>
            <a:ext cx="545168" cy="109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731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159" y="1177647"/>
            <a:ext cx="8618158" cy="207005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159" y="3335007"/>
            <a:ext cx="8618158" cy="2687421"/>
          </a:xfrm>
          <a:noFill/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465A-8857-432B-B8F7-DAABA936F9E1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 descr="Swinburne Logo 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115" y="0"/>
            <a:ext cx="545168" cy="109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791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465A-8857-432B-B8F7-DAABA936F9E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0839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73" y="5486400"/>
            <a:ext cx="3499166" cy="124326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9144000" cy="5358064"/>
          </a:xfrm>
          <a:noFill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8709" y="5358064"/>
            <a:ext cx="5345291" cy="149993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2328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2577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465A-8857-432B-B8F7-DAABA936F9E1}" type="slidenum">
              <a:rPr lang="en-AU" smtClean="0"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717" y="1229710"/>
            <a:ext cx="8616566" cy="2280252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800" baseline="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2414" y="3649333"/>
            <a:ext cx="6858000" cy="2388859"/>
          </a:xfrm>
          <a:noFill/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277715" y="6176963"/>
            <a:ext cx="2057400" cy="5445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800" dirty="0"/>
              <a:t>CRICOS</a:t>
            </a:r>
            <a:r>
              <a:rPr lang="en-AU" sz="800" baseline="0" dirty="0"/>
              <a:t> 00111D</a:t>
            </a:r>
          </a:p>
          <a:p>
            <a:pPr algn="r"/>
            <a:r>
              <a:rPr lang="en-AU" sz="800" baseline="0" dirty="0"/>
              <a:t>TOID 3059</a:t>
            </a:r>
            <a:endParaRPr lang="en-AU" sz="800" dirty="0"/>
          </a:p>
        </p:txBody>
      </p:sp>
      <p:pic>
        <p:nvPicPr>
          <p:cNvPr id="8" name="Picture 7" descr="Swinburne Logo 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115" y="0"/>
            <a:ext cx="545168" cy="109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301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159" y="183824"/>
            <a:ext cx="8627682" cy="13255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159" y="1509386"/>
            <a:ext cx="8627682" cy="45366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465A-8857-432B-B8F7-DAABA936F9E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5890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159" y="1509387"/>
            <a:ext cx="4256691" cy="45366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1509387"/>
            <a:ext cx="4256692" cy="453668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465A-8857-432B-B8F7-DAABA936F9E1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8159" y="183824"/>
            <a:ext cx="8627682" cy="13255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86957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159" y="2333299"/>
            <a:ext cx="4256691" cy="37285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2333299"/>
            <a:ext cx="4256692" cy="372854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465A-8857-432B-B8F7-DAABA936F9E1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8159" y="183824"/>
            <a:ext cx="8627682" cy="13255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3"/>
          </p:nvPr>
        </p:nvSpPr>
        <p:spPr>
          <a:xfrm>
            <a:off x="258158" y="1509387"/>
            <a:ext cx="425669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400" b="0" i="0" u="none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4629149" y="1509387"/>
            <a:ext cx="4256691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b="0" i="0" u="none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5408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465A-8857-432B-B8F7-DAABA936F9E1}" type="slidenum">
              <a:rPr lang="en-AU" smtClean="0"/>
              <a:t>‹#›</a:t>
            </a:fld>
            <a:endParaRPr lang="en-AU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8159" y="183824"/>
            <a:ext cx="8627682" cy="13255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573291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159" y="1177647"/>
            <a:ext cx="8618158" cy="207005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159" y="3335007"/>
            <a:ext cx="8618158" cy="2687421"/>
          </a:xfrm>
          <a:noFill/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465A-8857-432B-B8F7-DAABA936F9E1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 descr="Swinburne Logo 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115" y="0"/>
            <a:ext cx="545168" cy="109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44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aper">
    <p:bg>
      <p:bgPr>
        <a:blipFill dpi="0" rotWithShape="1">
          <a:blip r:embed="rId2">
            <a:alphaModFix amt="9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D49465A-8857-432B-B8F7-DAABA936F9E1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717" y="1229710"/>
            <a:ext cx="8616566" cy="2280252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525343"/>
            <a:ext cx="6858000" cy="2426140"/>
          </a:xfrm>
          <a:noFill/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277715" y="6176963"/>
            <a:ext cx="2057400" cy="5445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800" dirty="0">
                <a:solidFill>
                  <a:schemeClr val="bg1">
                    <a:lumMod val="95000"/>
                  </a:schemeClr>
                </a:solidFill>
              </a:rPr>
              <a:t>CRICOS</a:t>
            </a:r>
            <a:r>
              <a:rPr lang="en-AU" sz="800" baseline="0" dirty="0">
                <a:solidFill>
                  <a:schemeClr val="bg1">
                    <a:lumMod val="95000"/>
                  </a:schemeClr>
                </a:solidFill>
              </a:rPr>
              <a:t> 00111D</a:t>
            </a:r>
          </a:p>
          <a:p>
            <a:pPr algn="r"/>
            <a:r>
              <a:rPr lang="en-AU" sz="800" baseline="0" dirty="0">
                <a:solidFill>
                  <a:schemeClr val="bg1">
                    <a:lumMod val="95000"/>
                  </a:schemeClr>
                </a:solidFill>
              </a:rPr>
              <a:t>TOID 3059</a:t>
            </a:r>
            <a:endParaRPr lang="en-AU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 descr="Swinburne Logo 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115" y="0"/>
            <a:ext cx="545168" cy="109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896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465A-8857-432B-B8F7-DAABA936F9E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7464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73" y="5486400"/>
            <a:ext cx="3499166" cy="124326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9144000" cy="5358064"/>
          </a:xfrm>
          <a:noFill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8709" y="5358064"/>
            <a:ext cx="5345291" cy="149993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1015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Swinburne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3717" y="1290909"/>
            <a:ext cx="8616566" cy="2280252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3600" strike="noStrike" cap="all" baseline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CLICK TO ADD TITLE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717" y="3586927"/>
            <a:ext cx="8616566" cy="2388859"/>
          </a:xfrm>
          <a:noFill/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pic>
        <p:nvPicPr>
          <p:cNvPr id="11" name="Picture 10" descr="KNOWING Logo 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931" y="6177568"/>
            <a:ext cx="543910" cy="543910"/>
          </a:xfrm>
          <a:prstGeom prst="rect">
            <a:avLst/>
          </a:prstGeom>
          <a:ln w="25400">
            <a:solidFill>
              <a:schemeClr val="bg2"/>
            </a:solidFill>
            <a:miter lim="800000"/>
          </a:ln>
        </p:spPr>
      </p:pic>
      <p:pic>
        <p:nvPicPr>
          <p:cNvPr id="12" name="Picture 11" descr="Swinburne Logo 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115" y="0"/>
            <a:ext cx="545168" cy="1090336"/>
          </a:xfrm>
          <a:prstGeom prst="rect">
            <a:avLst/>
          </a:prstGeom>
          <a:ln w="25400">
            <a:solidFill>
              <a:schemeClr val="bg2"/>
            </a:solidFill>
            <a:miter lim="800000"/>
          </a:ln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277715" y="6176963"/>
            <a:ext cx="2057400" cy="5445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800" dirty="0">
                <a:solidFill>
                  <a:schemeClr val="tx1"/>
                </a:solidFill>
              </a:rPr>
              <a:t>CRICOS</a:t>
            </a:r>
            <a:r>
              <a:rPr lang="en-AU" sz="800" baseline="0" dirty="0">
                <a:solidFill>
                  <a:schemeClr val="tx1"/>
                </a:solidFill>
              </a:rPr>
              <a:t> 00111D</a:t>
            </a:r>
          </a:p>
          <a:p>
            <a:pPr algn="r"/>
            <a:r>
              <a:rPr lang="en-AU" sz="800" baseline="0" dirty="0">
                <a:solidFill>
                  <a:schemeClr val="tx1"/>
                </a:solidFill>
              </a:rPr>
              <a:t>TOID 3059</a:t>
            </a:r>
            <a:endParaRPr lang="en-AU" sz="800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8159" y="6176963"/>
            <a:ext cx="2057400" cy="54451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D49465A-8857-432B-B8F7-DAABA936F9E1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92567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85466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465A-8857-432B-B8F7-DAABA936F9E1}" type="slidenum">
              <a:rPr lang="en-AU" smtClean="0"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717" y="4010764"/>
            <a:ext cx="8616566" cy="845589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0938" y="4873072"/>
            <a:ext cx="8622124" cy="1141473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277715" y="6176963"/>
            <a:ext cx="2057400" cy="5445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800" dirty="0"/>
              <a:t>CRICOS</a:t>
            </a:r>
            <a:r>
              <a:rPr lang="en-AU" sz="800" baseline="0" dirty="0"/>
              <a:t> 00111D</a:t>
            </a:r>
          </a:p>
          <a:p>
            <a:pPr algn="r"/>
            <a:r>
              <a:rPr lang="en-AU" sz="800" baseline="0" dirty="0"/>
              <a:t>TOID 3059</a:t>
            </a:r>
            <a:endParaRPr lang="en-AU" sz="800" dirty="0"/>
          </a:p>
        </p:txBody>
      </p:sp>
      <p:pic>
        <p:nvPicPr>
          <p:cNvPr id="8" name="Picture 7" descr="Swinburne Logo 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115" y="0"/>
            <a:ext cx="545168" cy="1090336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0" y="3839859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192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465A-8857-432B-B8F7-DAABA936F9E1}" type="slidenum">
              <a:rPr lang="en-AU" smtClean="0"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717" y="1229710"/>
            <a:ext cx="8616566" cy="2280252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800" baseline="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2414" y="3649333"/>
            <a:ext cx="6858000" cy="2388859"/>
          </a:xfrm>
          <a:noFill/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277715" y="6176963"/>
            <a:ext cx="2057400" cy="5445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800" dirty="0"/>
              <a:t>CRICOS</a:t>
            </a:r>
            <a:r>
              <a:rPr lang="en-AU" sz="800" baseline="0" dirty="0"/>
              <a:t> 00111D</a:t>
            </a:r>
          </a:p>
          <a:p>
            <a:pPr algn="r"/>
            <a:r>
              <a:rPr lang="en-AU" sz="800" baseline="0" dirty="0"/>
              <a:t>TOID 3059</a:t>
            </a:r>
            <a:endParaRPr lang="en-AU" sz="800" dirty="0"/>
          </a:p>
        </p:txBody>
      </p:sp>
      <p:pic>
        <p:nvPicPr>
          <p:cNvPr id="8" name="Picture 7" descr="Swinburne Logo 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115" y="0"/>
            <a:ext cx="545168" cy="109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716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159" y="183824"/>
            <a:ext cx="8627682" cy="13255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159" y="1509386"/>
            <a:ext cx="8627682" cy="45366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465A-8857-432B-B8F7-DAABA936F9E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3781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159" y="1509387"/>
            <a:ext cx="4256691" cy="45366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1509387"/>
            <a:ext cx="4256692" cy="453668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465A-8857-432B-B8F7-DAABA936F9E1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8159" y="183824"/>
            <a:ext cx="8627682" cy="13255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75027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159" y="2333299"/>
            <a:ext cx="4256691" cy="37285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2333299"/>
            <a:ext cx="4256692" cy="372854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465A-8857-432B-B8F7-DAABA936F9E1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8159" y="183824"/>
            <a:ext cx="8627682" cy="13255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3"/>
          </p:nvPr>
        </p:nvSpPr>
        <p:spPr>
          <a:xfrm>
            <a:off x="258158" y="1509387"/>
            <a:ext cx="425669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400" b="0" i="0" u="none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4629149" y="1509387"/>
            <a:ext cx="4256691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b="0" i="0" u="none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2582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465A-8857-432B-B8F7-DAABA936F9E1}" type="slidenum">
              <a:rPr lang="en-AU" smtClean="0"/>
              <a:t>‹#›</a:t>
            </a:fld>
            <a:endParaRPr lang="en-AU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8159" y="183824"/>
            <a:ext cx="8627682" cy="13255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94525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alphaModFix amt="9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vert="horz" lIns="91440" tIns="90000" rIns="91440" bIns="90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8159" y="6176963"/>
            <a:ext cx="2057400" cy="544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9465A-8857-432B-B8F7-DAABA936F9E1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7" name="Picture 6" descr="KNOWING Logo RGB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931" y="6177568"/>
            <a:ext cx="543910" cy="54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872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5" r:id="rId2"/>
    <p:sldLayoutId id="2147483677" r:id="rId3"/>
    <p:sldLayoutId id="214748367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000" indent="-342000" algn="l" defTabSz="914400" rtl="0" eaLnBrk="1" latinLnBrk="0" hangingPunct="1">
        <a:lnSpc>
          <a:spcPct val="100000"/>
        </a:lnSpc>
        <a:spcBef>
          <a:spcPts val="768"/>
        </a:spcBef>
        <a:buFontTx/>
        <a:buBlip>
          <a:blip r:embed="rId8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defTabSz="914400" rtl="0" eaLnBrk="1" latinLnBrk="0" hangingPunct="1">
        <a:lnSpc>
          <a:spcPct val="100000"/>
        </a:lnSpc>
        <a:spcBef>
          <a:spcPts val="672"/>
        </a:spcBef>
        <a:buFont typeface="Open Sans" panose="020B0606030504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defTabSz="914400" rtl="0" eaLnBrk="1" latinLnBrk="0" hangingPunct="1">
        <a:lnSpc>
          <a:spcPct val="100000"/>
        </a:lnSpc>
        <a:spcBef>
          <a:spcPts val="576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480"/>
        </a:spcBef>
        <a:buFont typeface="Open Sans" panose="020B0606030504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480"/>
        </a:spcBef>
        <a:buFont typeface="Open Sans" panose="020B0606030504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alphaModFix amt="9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vert="horz" lIns="91440" tIns="108000" rIns="91440" bIns="108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8159" y="6176963"/>
            <a:ext cx="2057400" cy="544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9465A-8857-432B-B8F7-DAABA936F9E1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89884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0" r:id="rId4"/>
    <p:sldLayoutId id="2147483654" r:id="rId5"/>
    <p:sldLayoutId id="2147483651" r:id="rId6"/>
    <p:sldLayoutId id="2147483655" r:id="rId7"/>
    <p:sldLayoutId id="2147483657" r:id="rId8"/>
    <p:sldLayoutId id="214748367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000" indent="-342000" algn="l" defTabSz="914400" rtl="0" eaLnBrk="1" latinLnBrk="0" hangingPunct="1">
        <a:lnSpc>
          <a:spcPct val="100000"/>
        </a:lnSpc>
        <a:spcBef>
          <a:spcPts val="768"/>
        </a:spcBef>
        <a:buFontTx/>
        <a:buBlip>
          <a:blip r:embed="rId12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defTabSz="914400" rtl="0" eaLnBrk="1" latinLnBrk="0" hangingPunct="1">
        <a:lnSpc>
          <a:spcPct val="100000"/>
        </a:lnSpc>
        <a:spcBef>
          <a:spcPts val="672"/>
        </a:spcBef>
        <a:buFont typeface="Open Sans" panose="020B0606030504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defTabSz="914400" rtl="0" eaLnBrk="1" latinLnBrk="0" hangingPunct="1">
        <a:lnSpc>
          <a:spcPct val="100000"/>
        </a:lnSpc>
        <a:spcBef>
          <a:spcPts val="576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480"/>
        </a:spcBef>
        <a:buFont typeface="Open Sans" panose="020B0606030504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480"/>
        </a:spcBef>
        <a:buFont typeface="Open Sans" panose="020B0606030504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alphaModFix amt="9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vert="horz" lIns="91440" tIns="108000" rIns="91440" bIns="108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8159" y="6176963"/>
            <a:ext cx="2057400" cy="544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9465A-8857-432B-B8F7-DAABA936F9E1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08484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000" indent="-342000" algn="l" defTabSz="914400" rtl="0" eaLnBrk="1" latinLnBrk="0" hangingPunct="1">
        <a:lnSpc>
          <a:spcPct val="100000"/>
        </a:lnSpc>
        <a:spcBef>
          <a:spcPts val="768"/>
        </a:spcBef>
        <a:buFontTx/>
        <a:buBlip>
          <a:blip r:embed="rId11"/>
        </a:buBlip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1600" indent="-284400" algn="l" defTabSz="914400" rtl="0" eaLnBrk="1" latinLnBrk="0" hangingPunct="1">
        <a:lnSpc>
          <a:spcPct val="100000"/>
        </a:lnSpc>
        <a:spcBef>
          <a:spcPts val="672"/>
        </a:spcBef>
        <a:buFont typeface="Open Sans" panose="020B0606030504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4800" indent="-230400" algn="l" defTabSz="914400" rtl="0" eaLnBrk="1" latinLnBrk="0" hangingPunct="1">
        <a:lnSpc>
          <a:spcPct val="100000"/>
        </a:lnSpc>
        <a:spcBef>
          <a:spcPts val="576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480"/>
        </a:spcBef>
        <a:buFont typeface="Open Sans" panose="020B0606030504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480"/>
        </a:spcBef>
        <a:buFont typeface="Open Sans" panose="020B0606030504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391" y="4149090"/>
            <a:ext cx="8616566" cy="84582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AU" sz="2700" b="1" dirty="0" smtClean="0">
                <a:solidFill>
                  <a:srgbClr val="FF0000"/>
                </a:solidFill>
              </a:rPr>
              <a:t>A DGR Category for Community Foundations</a:t>
            </a:r>
            <a:r>
              <a:rPr lang="en-AU" sz="2600" b="1" dirty="0" smtClean="0"/>
              <a:t/>
            </a:r>
            <a:br>
              <a:rPr lang="en-AU" sz="2600" b="1" dirty="0" smtClean="0"/>
            </a:br>
            <a:endParaRPr lang="en-AU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833" y="4572000"/>
            <a:ext cx="8622124" cy="1684422"/>
          </a:xfrm>
        </p:spPr>
        <p:txBody>
          <a:bodyPr>
            <a:normAutofit fontScale="40000" lnSpcReduction="20000"/>
          </a:bodyPr>
          <a:lstStyle/>
          <a:p>
            <a:endParaRPr lang="en-AU" sz="1400" b="1" dirty="0" smtClean="0"/>
          </a:p>
          <a:p>
            <a:r>
              <a:rPr lang="en-AU" sz="4000" b="1" dirty="0" smtClean="0"/>
              <a:t>Charity Law Association of Australia and New Zealand 2019 Conference</a:t>
            </a:r>
          </a:p>
          <a:p>
            <a:r>
              <a:rPr lang="en-AU" sz="4000" b="1" dirty="0" smtClean="0"/>
              <a:t>1 August 2019</a:t>
            </a:r>
          </a:p>
          <a:p>
            <a:endParaRPr lang="en-AU" sz="4000" b="1" dirty="0" smtClean="0"/>
          </a:p>
          <a:p>
            <a:r>
              <a:rPr lang="en-AU" sz="4000" b="1" dirty="0" smtClean="0"/>
              <a:t>Krystian Seibert – Industry Fellow, Centre for Social Impact, Swinburne University of Technology</a:t>
            </a:r>
          </a:p>
          <a:p>
            <a:endParaRPr lang="en-AU" sz="1600" b="1" dirty="0"/>
          </a:p>
        </p:txBody>
      </p:sp>
    </p:spTree>
    <p:extLst>
      <p:ext uri="{BB962C8B-B14F-4D97-AF65-F5344CB8AC3E}">
        <p14:creationId xmlns:p14="http://schemas.microsoft.com/office/powerpoint/2010/main" val="168631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86916"/>
            <a:ext cx="8980371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600" b="1" dirty="0" smtClean="0">
                <a:solidFill>
                  <a:srgbClr val="FF0000"/>
                </a:solidFill>
              </a:rPr>
              <a:t>Reflections</a:t>
            </a:r>
          </a:p>
          <a:p>
            <a:pPr algn="ctr"/>
            <a:endParaRPr lang="en-AU" sz="800" dirty="0" smtClean="0">
              <a:solidFill>
                <a:srgbClr val="FF000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+mj-lt"/>
              </a:rPr>
              <a:t>In the United States donations to all ‘public charities’ are tax deductible – unlike in Australia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+mj-lt"/>
              </a:rPr>
              <a:t>Community foundations are just another type of public charity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+mj-lt"/>
              </a:rPr>
              <a:t>So you don’t confront issues 1 and 2 that the Board of Taxation identified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+mj-lt"/>
              </a:rPr>
              <a:t>Nor is there the issue with receiving grants from private foundations – private foundations are designed to make grants to public charities!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+mj-lt"/>
              </a:rPr>
              <a:t>Similar situation in Canada and the United Kingdom</a:t>
            </a:r>
          </a:p>
          <a:p>
            <a:pPr lvl="1"/>
            <a:endParaRPr lang="en-AU" sz="2000" dirty="0">
              <a:latin typeface="+mj-lt"/>
            </a:endParaRPr>
          </a:p>
          <a:p>
            <a:pPr lvl="1"/>
            <a:r>
              <a:rPr lang="en-AU" sz="2000" b="1" dirty="0" smtClean="0">
                <a:latin typeface="+mj-lt"/>
              </a:rPr>
              <a:t>Perhaps the problems confronting community foundations in Australia won’t be resolved until there is broader reform of the DGR framework, to move it towards that of the United States – one where most charities would be eligible for DGR status</a:t>
            </a:r>
          </a:p>
          <a:p>
            <a:pPr lvl="1"/>
            <a:endParaRPr lang="en-AU" sz="2000" b="1" dirty="0">
              <a:latin typeface="+mj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000" dirty="0" smtClean="0"/>
              <a:t>Meanwhile, community foundations are making do with the existing framework </a:t>
            </a:r>
            <a:r>
              <a:rPr lang="en-AU" sz="2000" dirty="0" smtClean="0">
                <a:cs typeface="Calibri" panose="020F0502020204030204" pitchFamily="34" charset="0"/>
              </a:rPr>
              <a:t>→ Some whose focus is primarily on addressing disadvantage are establishing themselves (or a related structure) as a ‘Public Benevolent Institution’</a:t>
            </a:r>
            <a:endParaRPr lang="en-AU" sz="2000" dirty="0"/>
          </a:p>
          <a:p>
            <a:pPr lvl="1"/>
            <a:endParaRPr lang="en-AU" sz="2000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3857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5643" y="979468"/>
            <a:ext cx="8065971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20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 smtClean="0"/>
              <a:t>They are community-owned</a:t>
            </a:r>
            <a:r>
              <a:rPr lang="en-AU" sz="2000" dirty="0"/>
              <a:t>, not-for-profit, charitable organisations which exist for public benefit </a:t>
            </a:r>
            <a:r>
              <a:rPr lang="en-AU" sz="2000" dirty="0" smtClean="0"/>
              <a:t>[in </a:t>
            </a:r>
            <a:r>
              <a:rPr lang="en-AU" sz="2000" dirty="0"/>
              <a:t>a specific, named geographic </a:t>
            </a:r>
            <a:r>
              <a:rPr lang="en-AU" sz="2000" dirty="0" smtClean="0"/>
              <a:t>area]</a:t>
            </a:r>
            <a:endParaRPr lang="en-US" sz="2000" dirty="0" smtClean="0"/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Their </a:t>
            </a:r>
            <a:r>
              <a:rPr lang="en-AU" sz="2000" dirty="0"/>
              <a:t>shared purpose is to attract resources to support and revitalise local communities and build social capital.</a:t>
            </a:r>
            <a:r>
              <a:rPr lang="en-US" sz="2000" dirty="0"/>
              <a:t> They </a:t>
            </a:r>
            <a:r>
              <a:rPr lang="en-AU" sz="2000" dirty="0"/>
              <a:t>make philanthropic grants, and often seek to build a perpetual financial asset for their </a:t>
            </a:r>
            <a:r>
              <a:rPr lang="en-AU" sz="2000" dirty="0" smtClean="0"/>
              <a:t>community</a:t>
            </a:r>
          </a:p>
          <a:p>
            <a:endParaRPr lang="en-A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They are </a:t>
            </a:r>
            <a:r>
              <a:rPr lang="en-AU" sz="2000" dirty="0"/>
              <a:t>managed by voluntary boards, or have input from advisory committees from the local area. </a:t>
            </a:r>
            <a:r>
              <a:rPr lang="en-AU" sz="2000" dirty="0" smtClean="0"/>
              <a:t>Some </a:t>
            </a:r>
            <a:r>
              <a:rPr lang="en-AU" sz="2000" dirty="0"/>
              <a:t>also employ a small number of staff, often only 1 or 2 paid employees supported by </a:t>
            </a:r>
            <a:r>
              <a:rPr lang="en-AU" sz="2000" dirty="0" smtClean="0"/>
              <a:t>volunteers</a:t>
            </a:r>
            <a:endParaRPr lang="en-US" sz="2000" dirty="0" smtClean="0"/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They </a:t>
            </a:r>
            <a:r>
              <a:rPr lang="en-AU" sz="2000" dirty="0"/>
              <a:t>have multiple sources of funding from a range of donors and </a:t>
            </a:r>
            <a:r>
              <a:rPr lang="en-AU" sz="2000" dirty="0" smtClean="0"/>
              <a:t>supporters</a:t>
            </a:r>
            <a:endParaRPr lang="en-AU" sz="2000" dirty="0"/>
          </a:p>
          <a:p>
            <a:endParaRPr lang="en-AU" b="1" dirty="0">
              <a:solidFill>
                <a:srgbClr val="FF0000"/>
              </a:solidFill>
            </a:endParaRPr>
          </a:p>
          <a:p>
            <a:pPr lvl="1">
              <a:buSzPct val="65000"/>
            </a:pPr>
            <a:endParaRPr lang="en-AU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90890" y="386776"/>
            <a:ext cx="82007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600" b="1" dirty="0" smtClean="0">
                <a:solidFill>
                  <a:srgbClr val="FF0000"/>
                </a:solidFill>
              </a:rPr>
              <a:t>What are Community Foundations?</a:t>
            </a:r>
            <a:endParaRPr lang="en-AU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54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70617" y="290020"/>
            <a:ext cx="2359195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 smtClean="0"/>
              <a:t>There are 38 community foundations in Australia</a:t>
            </a:r>
            <a:endParaRPr lang="en-AU" sz="2000" dirty="0"/>
          </a:p>
          <a:p>
            <a:endParaRPr lang="en-AU" sz="2400" b="1" dirty="0">
              <a:solidFill>
                <a:srgbClr val="FF0000"/>
              </a:solidFill>
            </a:endParaRPr>
          </a:p>
          <a:p>
            <a:pPr lvl="1">
              <a:buSzPct val="65000"/>
            </a:pPr>
            <a:endParaRPr lang="en-AU" sz="2400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580" y="163774"/>
            <a:ext cx="5800952" cy="52192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621" y="5613776"/>
            <a:ext cx="1993565" cy="10790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9812" y="5629185"/>
            <a:ext cx="2786113" cy="9571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619" y="5100410"/>
            <a:ext cx="1416836" cy="14168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619" y="3467679"/>
            <a:ext cx="1416836" cy="14168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066" y="2053339"/>
            <a:ext cx="2010295" cy="119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0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25643" y="363916"/>
            <a:ext cx="820072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600" b="1" dirty="0" smtClean="0">
                <a:solidFill>
                  <a:srgbClr val="FF0000"/>
                </a:solidFill>
              </a:rPr>
              <a:t>Structure Based on Current Regulatory Framework</a:t>
            </a:r>
            <a:endParaRPr lang="en-AU" sz="2400" dirty="0" smtClean="0">
              <a:solidFill>
                <a:srgbClr val="FF0000"/>
              </a:solidFill>
            </a:endParaRPr>
          </a:p>
          <a:p>
            <a:pPr lvl="1">
              <a:buSzPct val="65000"/>
            </a:pPr>
            <a:endParaRPr lang="en-AU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45" y="1625800"/>
            <a:ext cx="8800707" cy="492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71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5643" y="363916"/>
            <a:ext cx="82007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600" b="1" dirty="0" smtClean="0">
                <a:solidFill>
                  <a:srgbClr val="FF0000"/>
                </a:solidFill>
              </a:rPr>
              <a:t>Problems…</a:t>
            </a:r>
            <a:endParaRPr lang="en-AU" sz="2400" dirty="0" smtClean="0">
              <a:solidFill>
                <a:srgbClr val="FF0000"/>
              </a:solidFill>
            </a:endParaRPr>
          </a:p>
          <a:p>
            <a:pPr lvl="1">
              <a:buSzPct val="65000"/>
            </a:pPr>
            <a:endParaRPr lang="en-AU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29" y="1640129"/>
            <a:ext cx="8641138" cy="444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3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25643" y="75159"/>
            <a:ext cx="820072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600" b="1" dirty="0" smtClean="0">
                <a:solidFill>
                  <a:srgbClr val="FF0000"/>
                </a:solidFill>
              </a:rPr>
              <a:t>Proposed Solution</a:t>
            </a:r>
          </a:p>
          <a:p>
            <a:endParaRPr lang="en-AU" sz="800" dirty="0">
              <a:solidFill>
                <a:srgbClr val="FF0000"/>
              </a:solidFill>
            </a:endParaRPr>
          </a:p>
          <a:p>
            <a:r>
              <a:rPr lang="en-AU" sz="2000" b="1" dirty="0">
                <a:latin typeface="+mj-lt"/>
              </a:rPr>
              <a:t>C</a:t>
            </a:r>
            <a:r>
              <a:rPr lang="en-AU" sz="2000" b="1" dirty="0" smtClean="0">
                <a:latin typeface="+mj-lt"/>
              </a:rPr>
              <a:t>reate </a:t>
            </a:r>
            <a:r>
              <a:rPr lang="en-AU" sz="2000" b="1" dirty="0">
                <a:latin typeface="+mj-lt"/>
              </a:rPr>
              <a:t>a new </a:t>
            </a:r>
            <a:r>
              <a:rPr lang="en-AU" sz="2000" b="1" dirty="0" smtClean="0">
                <a:latin typeface="+mj-lt"/>
              </a:rPr>
              <a:t>‘Item 1’ deductible </a:t>
            </a:r>
            <a:r>
              <a:rPr lang="en-AU" sz="2000" b="1" dirty="0">
                <a:latin typeface="+mj-lt"/>
              </a:rPr>
              <a:t>gift recipient category within </a:t>
            </a:r>
            <a:r>
              <a:rPr lang="en-AU" sz="2000" b="1" dirty="0" smtClean="0">
                <a:latin typeface="+mj-lt"/>
              </a:rPr>
              <a:t>Division 30 of the </a:t>
            </a:r>
            <a:r>
              <a:rPr lang="en-AU" sz="2000" b="1" i="1" dirty="0">
                <a:latin typeface="+mj-lt"/>
              </a:rPr>
              <a:t>Income Tax Assessment Act 1997 </a:t>
            </a:r>
            <a:r>
              <a:rPr lang="en-AU" sz="2000" b="1" dirty="0">
                <a:latin typeface="+mj-lt"/>
              </a:rPr>
              <a:t>(</a:t>
            </a:r>
            <a:r>
              <a:rPr lang="en-AU" sz="2000" b="1" dirty="0" err="1">
                <a:latin typeface="+mj-lt"/>
              </a:rPr>
              <a:t>Cth</a:t>
            </a:r>
            <a:r>
              <a:rPr lang="en-AU" sz="2000" b="1" dirty="0">
                <a:latin typeface="+mj-lt"/>
              </a:rPr>
              <a:t>) specifically for community foundations</a:t>
            </a:r>
            <a:r>
              <a:rPr lang="en-AU" sz="2000" b="1" dirty="0" smtClean="0">
                <a:latin typeface="+mj-lt"/>
              </a:rPr>
              <a:t>.</a:t>
            </a:r>
            <a:endParaRPr lang="en-AU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731" y="1767597"/>
            <a:ext cx="6304547" cy="494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36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326535" y="952993"/>
            <a:ext cx="4621923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sz="800" dirty="0" smtClean="0">
              <a:solidFill>
                <a:srgbClr val="FF0000"/>
              </a:solidFill>
            </a:endParaRP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+mj-lt"/>
              </a:rPr>
              <a:t>Community foundations and their supporters have been advocating to address this issue since the early 2000s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+mj-lt"/>
              </a:rPr>
              <a:t>But they have not been able to make much progress</a:t>
            </a:r>
            <a:endParaRPr lang="en-AU" sz="2000" dirty="0">
              <a:latin typeface="+mj-lt"/>
            </a:endParaRP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+mj-lt"/>
              </a:rPr>
              <a:t>Most recently, in 2017 there was a joint proposal from Philanthropy Australia and Australian Community Philanthropy to the Australian Government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+mj-lt"/>
              </a:rPr>
              <a:t>In response, the Minister for Revenue referred the issue to the Board of Taxation for advice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5399" y="1094982"/>
            <a:ext cx="2143125" cy="2143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8185" y="3698786"/>
            <a:ext cx="1894692" cy="26430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76801" y="230210"/>
            <a:ext cx="395172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600" b="1" dirty="0" smtClean="0">
                <a:solidFill>
                  <a:srgbClr val="FF0000"/>
                </a:solidFill>
              </a:rPr>
              <a:t>Advocating for Change</a:t>
            </a:r>
            <a:endParaRPr lang="en-AU" sz="26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0039" y="2489707"/>
            <a:ext cx="2025869" cy="202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7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304800" y="583737"/>
            <a:ext cx="9228081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sz="800" dirty="0" smtClean="0">
              <a:solidFill>
                <a:srgbClr val="FF0000"/>
              </a:solidFill>
            </a:endParaRP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 smtClean="0"/>
              <a:t>The Board </a:t>
            </a:r>
            <a:r>
              <a:rPr lang="en-AU" sz="2000" dirty="0"/>
              <a:t>of Taxation was concerned with integrity risks that the proposal would raise:</a:t>
            </a:r>
          </a:p>
          <a:p>
            <a:pPr marL="1371600" lvl="2" indent="-457200"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AU" sz="2000" b="1" dirty="0"/>
              <a:t>Difficult to ensure the only ‘genuine’ community foundations are eligible for the category </a:t>
            </a:r>
            <a:r>
              <a:rPr lang="en-AU" sz="2000" dirty="0">
                <a:cs typeface="Calibri" panose="020F0502020204030204" pitchFamily="34" charset="0"/>
              </a:rPr>
              <a:t>→ The definition of community foundation is a bit fuzzy, so you may get a range of organisations trying to use it to get DGR status</a:t>
            </a:r>
          </a:p>
          <a:p>
            <a:pPr marL="1371600" lvl="2" indent="-457200"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AU" sz="2000" b="1" dirty="0">
                <a:cs typeface="Calibri" panose="020F0502020204030204" pitchFamily="34" charset="0"/>
              </a:rPr>
              <a:t>The category would effectively enable tax deductible giving to non-DGRs </a:t>
            </a:r>
            <a:r>
              <a:rPr lang="en-AU" sz="2000" dirty="0">
                <a:cs typeface="Calibri" panose="020F0502020204030204" pitchFamily="34" charset="0"/>
              </a:rPr>
              <a:t>→ You could give to your ‘sub-fund’ with a community foundation, and then recommend that a grant </a:t>
            </a:r>
            <a:r>
              <a:rPr lang="en-AU" sz="2000" dirty="0" smtClean="0">
                <a:cs typeface="Calibri" panose="020F0502020204030204" pitchFamily="34" charset="0"/>
              </a:rPr>
              <a:t>be </a:t>
            </a:r>
            <a:r>
              <a:rPr lang="en-AU" sz="2000" dirty="0">
                <a:cs typeface="Calibri" panose="020F0502020204030204" pitchFamily="34" charset="0"/>
              </a:rPr>
              <a:t>to made to a </a:t>
            </a:r>
            <a:r>
              <a:rPr lang="en-AU" sz="2000" dirty="0" smtClean="0">
                <a:cs typeface="Calibri" panose="020F0502020204030204" pitchFamily="34" charset="0"/>
              </a:rPr>
              <a:t>local sports club (which can’t get DGR status)</a:t>
            </a:r>
            <a:endParaRPr lang="en-AU" sz="2000" dirty="0" smtClean="0">
              <a:latin typeface="+mj-lt"/>
            </a:endParaRP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+mj-lt"/>
              </a:rPr>
              <a:t>However the Board of Taxation did recognise the problem with the restriction against PAFs making grants to community foundations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+mj-lt"/>
              </a:rPr>
              <a:t>Outcomes:</a:t>
            </a:r>
          </a:p>
          <a:p>
            <a:pPr marL="1371600" lvl="2" indent="-457200"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AU" sz="2000" b="1" dirty="0" smtClean="0">
                <a:latin typeface="+mj-lt"/>
              </a:rPr>
              <a:t>The Government </a:t>
            </a:r>
            <a:r>
              <a:rPr lang="en-AU" sz="2000" b="1" u="sng" dirty="0" smtClean="0">
                <a:latin typeface="+mj-lt"/>
              </a:rPr>
              <a:t>did not agree</a:t>
            </a:r>
            <a:r>
              <a:rPr lang="en-AU" sz="2000" b="1" dirty="0" smtClean="0">
                <a:latin typeface="+mj-lt"/>
              </a:rPr>
              <a:t> to introduce a new DGR category for community foundations</a:t>
            </a:r>
            <a:endParaRPr lang="en-AU" sz="2000" dirty="0" smtClean="0">
              <a:cs typeface="Calibri" panose="020F0502020204030204" pitchFamily="34" charset="0"/>
            </a:endParaRPr>
          </a:p>
          <a:p>
            <a:pPr marL="1371600" lvl="2" indent="-457200"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AU" sz="2000" b="1" dirty="0" smtClean="0">
                <a:cs typeface="Calibri" panose="020F0502020204030204" pitchFamily="34" charset="0"/>
              </a:rPr>
              <a:t>But the Government </a:t>
            </a:r>
            <a:r>
              <a:rPr lang="en-AU" sz="2000" b="1" u="sng" dirty="0" smtClean="0">
                <a:cs typeface="Calibri" panose="020F0502020204030204" pitchFamily="34" charset="0"/>
              </a:rPr>
              <a:t>did agree</a:t>
            </a:r>
            <a:r>
              <a:rPr lang="en-AU" sz="2000" b="1" dirty="0" smtClean="0">
                <a:cs typeface="Calibri" panose="020F0502020204030204" pitchFamily="34" charset="0"/>
              </a:rPr>
              <a:t> to explore how to address the restriction against PAFs making grants to community foundations</a:t>
            </a:r>
            <a:endParaRPr lang="en-AU" sz="2000" dirty="0" smtClean="0"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65917" y="137821"/>
            <a:ext cx="246253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600" b="1" dirty="0" smtClean="0">
                <a:solidFill>
                  <a:srgbClr val="FF0000"/>
                </a:solidFill>
              </a:rPr>
              <a:t>The </a:t>
            </a:r>
            <a:r>
              <a:rPr lang="en-AU" sz="2600" b="1" dirty="0">
                <a:solidFill>
                  <a:srgbClr val="FF0000"/>
                </a:solidFill>
              </a:rPr>
              <a:t>Response</a:t>
            </a:r>
          </a:p>
        </p:txBody>
      </p:sp>
    </p:spTree>
    <p:extLst>
      <p:ext uri="{BB962C8B-B14F-4D97-AF65-F5344CB8AC3E}">
        <p14:creationId xmlns:p14="http://schemas.microsoft.com/office/powerpoint/2010/main" val="208121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0050" y="1236547"/>
            <a:ext cx="293751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365125">
              <a:buFont typeface="Arial" panose="020B0604020202020204" pitchFamily="34" charset="0"/>
              <a:buChar char="•"/>
            </a:pPr>
            <a:r>
              <a:rPr lang="en-AU" sz="2000" dirty="0" smtClean="0"/>
              <a:t>In short, the </a:t>
            </a:r>
            <a:r>
              <a:rPr lang="en-AU" sz="2000" dirty="0"/>
              <a:t>Government can’t be certain that funds benefiting from a tax deduction will be used for the purposes government intends them to be used </a:t>
            </a:r>
            <a:r>
              <a:rPr lang="en-AU" sz="2000" dirty="0" smtClean="0"/>
              <a:t>for</a:t>
            </a:r>
          </a:p>
          <a:p>
            <a:pPr marL="365125" indent="-365125">
              <a:buFont typeface="Arial" panose="020B0604020202020204" pitchFamily="34" charset="0"/>
              <a:buChar char="•"/>
            </a:pPr>
            <a:r>
              <a:rPr lang="en-AU" sz="2000" dirty="0" smtClean="0">
                <a:cs typeface="Calibri" panose="020F0502020204030204" pitchFamily="34" charset="0"/>
              </a:rPr>
              <a:t>This could be characterised as an agency problem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902" y="49948"/>
            <a:ext cx="5399776" cy="677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65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winburne - Colourful Titles">
  <a:themeElements>
    <a:clrScheme name="Swinburne">
      <a:dk1>
        <a:srgbClr val="000000"/>
      </a:dk1>
      <a:lt1>
        <a:sysClr val="window" lastClr="FFFFFF"/>
      </a:lt1>
      <a:dk2>
        <a:srgbClr val="212121"/>
      </a:dk2>
      <a:lt2>
        <a:srgbClr val="FFFFFF"/>
      </a:lt2>
      <a:accent1>
        <a:srgbClr val="DC2D27"/>
      </a:accent1>
      <a:accent2>
        <a:srgbClr val="00B3EF"/>
      </a:accent2>
      <a:accent3>
        <a:srgbClr val="85C441"/>
      </a:accent3>
      <a:accent4>
        <a:srgbClr val="FDB945"/>
      </a:accent4>
      <a:accent5>
        <a:srgbClr val="882786"/>
      </a:accent5>
      <a:accent6>
        <a:srgbClr val="00BED8"/>
      </a:accent6>
      <a:hlink>
        <a:srgbClr val="006098"/>
      </a:hlink>
      <a:folHlink>
        <a:srgbClr val="006098"/>
      </a:folHlink>
    </a:clrScheme>
    <a:fontScheme name="Swinburne Font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F982B03-8BFE-4FDF-95F9-7492FD75BD8B}" vid="{5BDD3AC6-CD41-44D3-A9F0-44C10379BD0D}"/>
    </a:ext>
  </a:extLst>
</a:theme>
</file>

<file path=ppt/theme/theme2.xml><?xml version="1.0" encoding="utf-8"?>
<a:theme xmlns:a="http://schemas.openxmlformats.org/drawingml/2006/main" name="Swinburne - Light">
  <a:themeElements>
    <a:clrScheme name="Swinburne">
      <a:dk1>
        <a:srgbClr val="000000"/>
      </a:dk1>
      <a:lt1>
        <a:sysClr val="window" lastClr="FFFFFF"/>
      </a:lt1>
      <a:dk2>
        <a:srgbClr val="212121"/>
      </a:dk2>
      <a:lt2>
        <a:srgbClr val="FFFFFF"/>
      </a:lt2>
      <a:accent1>
        <a:srgbClr val="DC2D27"/>
      </a:accent1>
      <a:accent2>
        <a:srgbClr val="00B3EF"/>
      </a:accent2>
      <a:accent3>
        <a:srgbClr val="85C441"/>
      </a:accent3>
      <a:accent4>
        <a:srgbClr val="FDB945"/>
      </a:accent4>
      <a:accent5>
        <a:srgbClr val="882786"/>
      </a:accent5>
      <a:accent6>
        <a:srgbClr val="00BED8"/>
      </a:accent6>
      <a:hlink>
        <a:srgbClr val="006098"/>
      </a:hlink>
      <a:folHlink>
        <a:srgbClr val="006098"/>
      </a:folHlink>
    </a:clrScheme>
    <a:fontScheme name="Swinburne Font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F982B03-8BFE-4FDF-95F9-7492FD75BD8B}" vid="{720F1B9C-A9FD-4769-AD1F-1C448CC2882B}"/>
    </a:ext>
  </a:extLst>
</a:theme>
</file>

<file path=ppt/theme/theme3.xml><?xml version="1.0" encoding="utf-8"?>
<a:theme xmlns:a="http://schemas.openxmlformats.org/drawingml/2006/main" name="Swinburne - Dark">
  <a:themeElements>
    <a:clrScheme name="Swinburne">
      <a:dk1>
        <a:srgbClr val="000000"/>
      </a:dk1>
      <a:lt1>
        <a:sysClr val="window" lastClr="FFFFFF"/>
      </a:lt1>
      <a:dk2>
        <a:srgbClr val="212121"/>
      </a:dk2>
      <a:lt2>
        <a:srgbClr val="FFFFFF"/>
      </a:lt2>
      <a:accent1>
        <a:srgbClr val="DC2D27"/>
      </a:accent1>
      <a:accent2>
        <a:srgbClr val="00B3EF"/>
      </a:accent2>
      <a:accent3>
        <a:srgbClr val="85C441"/>
      </a:accent3>
      <a:accent4>
        <a:srgbClr val="FDB945"/>
      </a:accent4>
      <a:accent5>
        <a:srgbClr val="882786"/>
      </a:accent5>
      <a:accent6>
        <a:srgbClr val="00BED8"/>
      </a:accent6>
      <a:hlink>
        <a:srgbClr val="006098"/>
      </a:hlink>
      <a:folHlink>
        <a:srgbClr val="006098"/>
      </a:folHlink>
    </a:clrScheme>
    <a:fontScheme name="Swinburne Font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F982B03-8BFE-4FDF-95F9-7492FD75BD8B}" vid="{4BDA091A-8893-4CE7-97A3-BC0C41CC6AC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Swinburne-standard-PPT-Template_JF</Template>
  <TotalTime>2795</TotalTime>
  <Words>606</Words>
  <Application>Microsoft Office PowerPoint</Application>
  <PresentationFormat>On-screen Show (4:3)</PresentationFormat>
  <Paragraphs>52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Open Sans</vt:lpstr>
      <vt:lpstr>Open Sans Extrabold</vt:lpstr>
      <vt:lpstr>Swinburne - Colourful Titles</vt:lpstr>
      <vt:lpstr>Swinburne - Light</vt:lpstr>
      <vt:lpstr>Swinburne - Dark</vt:lpstr>
      <vt:lpstr>A DGR Category for Community Foundations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Swinburne University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Swinburne PPT Template</dc:title>
  <dc:creator>Krystian Seibert</dc:creator>
  <cp:lastModifiedBy>Krystian Seibert</cp:lastModifiedBy>
  <cp:revision>220</cp:revision>
  <cp:lastPrinted>2018-06-21T05:01:15Z</cp:lastPrinted>
  <dcterms:created xsi:type="dcterms:W3CDTF">2017-07-28T10:25:57Z</dcterms:created>
  <dcterms:modified xsi:type="dcterms:W3CDTF">2019-07-31T23:35:15Z</dcterms:modified>
</cp:coreProperties>
</file>